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59" r:id="rId6"/>
    <p:sldId id="269" r:id="rId7"/>
    <p:sldId id="270" r:id="rId8"/>
    <p:sldId id="282" r:id="rId9"/>
    <p:sldId id="257" r:id="rId10"/>
    <p:sldId id="271" r:id="rId11"/>
    <p:sldId id="272" r:id="rId12"/>
    <p:sldId id="273" r:id="rId13"/>
    <p:sldId id="274" r:id="rId14"/>
    <p:sldId id="275" r:id="rId15"/>
    <p:sldId id="263" r:id="rId16"/>
    <p:sldId id="264" r:id="rId17"/>
    <p:sldId id="276" r:id="rId18"/>
    <p:sldId id="277" r:id="rId19"/>
    <p:sldId id="278" r:id="rId20"/>
    <p:sldId id="279" r:id="rId21"/>
    <p:sldId id="280" r:id="rId22"/>
    <p:sldId id="260" r:id="rId23"/>
    <p:sldId id="261" r:id="rId24"/>
    <p:sldId id="258" r:id="rId25"/>
    <p:sldId id="262" r:id="rId26"/>
    <p:sldId id="281" r:id="rId27"/>
    <p:sldId id="283" r:id="rId28"/>
    <p:sldId id="284" r:id="rId29"/>
    <p:sldId id="285" r:id="rId30"/>
    <p:sldId id="286" r:id="rId31"/>
    <p:sldId id="267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8DE2"/>
    <a:srgbClr val="F6A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40" autoAdjust="0"/>
    <p:restoredTop sz="93700"/>
  </p:normalViewPr>
  <p:slideViewPr>
    <p:cSldViewPr snapToGrid="0" snapToObjects="1">
      <p:cViewPr varScale="1">
        <p:scale>
          <a:sx n="126" d="100"/>
          <a:sy n="126" d="100"/>
        </p:scale>
        <p:origin x="192" y="2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mail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" y="0"/>
            <a:ext cx="9138008" cy="5143500"/>
          </a:xfrm>
          <a:prstGeom prst="rect">
            <a:avLst/>
          </a:prstGeom>
        </p:spPr>
      </p:pic>
      <p:sp>
        <p:nvSpPr>
          <p:cNvPr id="10" name="Название 9"/>
          <p:cNvSpPr>
            <a:spLocks noGrp="1"/>
          </p:cNvSpPr>
          <p:nvPr>
            <p:ph type="title" hasCustomPrompt="1"/>
          </p:nvPr>
        </p:nvSpPr>
        <p:spPr>
          <a:xfrm>
            <a:off x="538422" y="1759431"/>
            <a:ext cx="6141779" cy="1414503"/>
          </a:xfrm>
          <a:prstGeom prst="rect">
            <a:avLst/>
          </a:prstGeom>
        </p:spPr>
        <p:txBody>
          <a:bodyPr vert="horz"/>
          <a:lstStyle>
            <a:lvl1pPr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ВВЕДИТЕ ЗАГОЛОВОК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ПЕРВОГО УРОВНЯ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538164" y="3185396"/>
            <a:ext cx="8378119" cy="25407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ВВЕДИТЕ ИМЯ И ФАМИЛИЮ ДОКЛАДЧИКА И  ДОЛЖНОСТЬ</a:t>
            </a:r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267375" y="1862653"/>
            <a:ext cx="192175" cy="1157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79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Диаграммы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mail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" y="0"/>
            <a:ext cx="9138008" cy="5143500"/>
          </a:xfrm>
          <a:prstGeom prst="rect">
            <a:avLst/>
          </a:prstGeom>
        </p:spPr>
      </p:pic>
      <p:sp>
        <p:nvSpPr>
          <p:cNvPr id="3" name="Диаграмма 2"/>
          <p:cNvSpPr>
            <a:spLocks noGrp="1"/>
          </p:cNvSpPr>
          <p:nvPr>
            <p:ph type="chart" sz="quarter" idx="13" hasCustomPrompt="1"/>
          </p:nvPr>
        </p:nvSpPr>
        <p:spPr>
          <a:xfrm>
            <a:off x="387350" y="1221838"/>
            <a:ext cx="2622762" cy="195334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диаграмму на слайд</a:t>
            </a:r>
          </a:p>
        </p:txBody>
      </p:sp>
      <p:sp>
        <p:nvSpPr>
          <p:cNvPr id="8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387350" y="4463674"/>
            <a:ext cx="8382000" cy="3877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i="1">
                <a:solidFill>
                  <a:srgbClr val="7F7F7F"/>
                </a:solidFill>
              </a:defRPr>
            </a:lvl1pPr>
          </a:lstStyle>
          <a:p>
            <a:pPr lvl="0"/>
            <a:r>
              <a:rPr lang="ru-RU" dirty="0"/>
              <a:t>Укажите источник данных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387350" y="3281021"/>
            <a:ext cx="8382000" cy="11731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/>
              <a:t>Нажмите, что бы ввести текст</a:t>
            </a:r>
          </a:p>
        </p:txBody>
      </p:sp>
      <p:sp>
        <p:nvSpPr>
          <p:cNvPr id="11" name="Диаграмма 2"/>
          <p:cNvSpPr>
            <a:spLocks noGrp="1"/>
          </p:cNvSpPr>
          <p:nvPr>
            <p:ph type="chart" sz="quarter" idx="15" hasCustomPrompt="1"/>
          </p:nvPr>
        </p:nvSpPr>
        <p:spPr>
          <a:xfrm>
            <a:off x="3272042" y="1221838"/>
            <a:ext cx="2622762" cy="195334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диаграмму на слайд</a:t>
            </a:r>
          </a:p>
        </p:txBody>
      </p:sp>
      <p:sp>
        <p:nvSpPr>
          <p:cNvPr id="12" name="Диаграмма 2"/>
          <p:cNvSpPr>
            <a:spLocks noGrp="1"/>
          </p:cNvSpPr>
          <p:nvPr>
            <p:ph type="chart" sz="quarter" idx="16" hasCustomPrompt="1"/>
          </p:nvPr>
        </p:nvSpPr>
        <p:spPr>
          <a:xfrm>
            <a:off x="6146588" y="1221838"/>
            <a:ext cx="2622762" cy="195334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диаграмму на слайд</a:t>
            </a:r>
          </a:p>
        </p:txBody>
      </p:sp>
      <p:sp>
        <p:nvSpPr>
          <p:cNvPr id="9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387034" y="167741"/>
            <a:ext cx="6888873" cy="73537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ВВЕДИТЕ</a:t>
            </a:r>
            <a:br>
              <a:rPr lang="ru-RU" dirty="0"/>
            </a:br>
            <a:r>
              <a:rPr lang="ru-RU" dirty="0"/>
              <a:t>ЗАГОЛОВОК ПЕРВОГО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197543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ллюстрация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mail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" y="0"/>
            <a:ext cx="9138008" cy="5143500"/>
          </a:xfrm>
          <a:prstGeom prst="rect">
            <a:avLst/>
          </a:prstGeom>
        </p:spPr>
      </p:pic>
      <p:sp>
        <p:nvSpPr>
          <p:cNvPr id="8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387350" y="4463674"/>
            <a:ext cx="8382000" cy="3877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i="1">
                <a:solidFill>
                  <a:srgbClr val="7F7F7F"/>
                </a:solidFill>
              </a:defRPr>
            </a:lvl1pPr>
          </a:lstStyle>
          <a:p>
            <a:pPr lvl="0"/>
            <a:r>
              <a:rPr lang="ru-RU" dirty="0"/>
              <a:t>Укажите источник данных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8350" y="1221582"/>
            <a:ext cx="4191000" cy="32325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/>
              <a:t>Нажмите, что бы ввести текст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5" hasCustomPrompt="1"/>
          </p:nvPr>
        </p:nvSpPr>
        <p:spPr>
          <a:xfrm>
            <a:off x="387034" y="1221582"/>
            <a:ext cx="4081463" cy="323254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иллюстрацию на слайд</a:t>
            </a:r>
          </a:p>
        </p:txBody>
      </p:sp>
      <p:sp>
        <p:nvSpPr>
          <p:cNvPr id="9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387034" y="167741"/>
            <a:ext cx="6888873" cy="73537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ВВЕДИТЕ</a:t>
            </a:r>
            <a:br>
              <a:rPr lang="ru-RU" dirty="0"/>
            </a:br>
            <a:r>
              <a:rPr lang="ru-RU" dirty="0"/>
              <a:t>ЗАГОЛОВОК ПЕРВОГО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845384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ллюстрация + диаграмма 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mail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" y="0"/>
            <a:ext cx="9138008" cy="5143500"/>
          </a:xfrm>
          <a:prstGeom prst="rect">
            <a:avLst/>
          </a:prstGeom>
        </p:spPr>
      </p:pic>
      <p:sp>
        <p:nvSpPr>
          <p:cNvPr id="8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387350" y="4463674"/>
            <a:ext cx="8382000" cy="3877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i="1">
                <a:solidFill>
                  <a:srgbClr val="7F7F7F"/>
                </a:solidFill>
              </a:defRPr>
            </a:lvl1pPr>
          </a:lstStyle>
          <a:p>
            <a:pPr lvl="0"/>
            <a:r>
              <a:rPr lang="ru-RU" dirty="0"/>
              <a:t>Укажите источник данных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387350" y="3281021"/>
            <a:ext cx="8382000" cy="11731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/>
              <a:t>Нажмите, что бы ввести текст</a:t>
            </a:r>
          </a:p>
        </p:txBody>
      </p:sp>
      <p:sp>
        <p:nvSpPr>
          <p:cNvPr id="6" name="Диаграмма 2"/>
          <p:cNvSpPr>
            <a:spLocks noGrp="1"/>
          </p:cNvSpPr>
          <p:nvPr>
            <p:ph type="chart" sz="quarter" idx="15" hasCustomPrompt="1"/>
          </p:nvPr>
        </p:nvSpPr>
        <p:spPr>
          <a:xfrm>
            <a:off x="4688566" y="1221838"/>
            <a:ext cx="4080785" cy="195334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диаграмму на слайд</a:t>
            </a:r>
          </a:p>
        </p:txBody>
      </p:sp>
      <p:sp>
        <p:nvSpPr>
          <p:cNvPr id="9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387034" y="1221582"/>
            <a:ext cx="4081463" cy="1953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иллюстрацию на слайд</a:t>
            </a:r>
          </a:p>
        </p:txBody>
      </p:sp>
      <p:sp>
        <p:nvSpPr>
          <p:cNvPr id="10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387034" y="167741"/>
            <a:ext cx="6888873" cy="73537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ВВЕДИТЕ</a:t>
            </a:r>
            <a:br>
              <a:rPr lang="ru-RU" dirty="0"/>
            </a:br>
            <a:r>
              <a:rPr lang="ru-RU" dirty="0"/>
              <a:t>ЗАГОЛОВОК ПЕРВОГО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2134326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mail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" y="0"/>
            <a:ext cx="9138008" cy="5143500"/>
          </a:xfrm>
          <a:prstGeom prst="rect">
            <a:avLst/>
          </a:prstGeom>
        </p:spPr>
      </p:pic>
      <p:sp>
        <p:nvSpPr>
          <p:cNvPr id="8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387350" y="4463674"/>
            <a:ext cx="8382000" cy="3877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i="1">
                <a:solidFill>
                  <a:srgbClr val="7F7F7F"/>
                </a:solidFill>
              </a:defRPr>
            </a:lvl1pPr>
          </a:lstStyle>
          <a:p>
            <a:pPr lvl="0"/>
            <a:r>
              <a:rPr lang="ru-RU" dirty="0"/>
              <a:t>Укажите источник данных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387350" y="3281021"/>
            <a:ext cx="8382000" cy="11731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/>
              <a:t>Нажмите, что бы ввести текст</a:t>
            </a:r>
          </a:p>
        </p:txBody>
      </p:sp>
      <p:sp>
        <p:nvSpPr>
          <p:cNvPr id="10" name="Таблица 2"/>
          <p:cNvSpPr>
            <a:spLocks noGrp="1"/>
          </p:cNvSpPr>
          <p:nvPr>
            <p:ph type="tbl" sz="quarter" idx="17" hasCustomPrompt="1"/>
          </p:nvPr>
        </p:nvSpPr>
        <p:spPr>
          <a:xfrm>
            <a:off x="387350" y="1221581"/>
            <a:ext cx="8382000" cy="1953816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rgbClr val="7F7F7F"/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таблицу на слайд</a:t>
            </a:r>
          </a:p>
          <a:p>
            <a:endParaRPr lang="ru-RU" dirty="0"/>
          </a:p>
        </p:txBody>
      </p:sp>
      <p:sp>
        <p:nvSpPr>
          <p:cNvPr id="9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387034" y="167741"/>
            <a:ext cx="6888873" cy="73537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ВВЕДИТЕ</a:t>
            </a:r>
            <a:br>
              <a:rPr lang="ru-RU" dirty="0"/>
            </a:br>
            <a:r>
              <a:rPr lang="ru-RU" dirty="0"/>
              <a:t>ЗАГОЛОВОК ПЕРВОГО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3250403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аблицы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mail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" y="0"/>
            <a:ext cx="9138008" cy="5143500"/>
          </a:xfrm>
          <a:prstGeom prst="rect">
            <a:avLst/>
          </a:prstGeom>
        </p:spPr>
      </p:pic>
      <p:sp>
        <p:nvSpPr>
          <p:cNvPr id="8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387350" y="4463674"/>
            <a:ext cx="8382000" cy="3877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i="1">
                <a:solidFill>
                  <a:srgbClr val="7F7F7F"/>
                </a:solidFill>
              </a:defRPr>
            </a:lvl1pPr>
          </a:lstStyle>
          <a:p>
            <a:pPr lvl="0"/>
            <a:r>
              <a:rPr lang="ru-RU" dirty="0"/>
              <a:t>Укажите источник данных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387350" y="3281021"/>
            <a:ext cx="8382000" cy="11731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/>
              <a:t>Нажмите, что бы ввести текст</a:t>
            </a:r>
          </a:p>
        </p:txBody>
      </p:sp>
      <p:sp>
        <p:nvSpPr>
          <p:cNvPr id="10" name="Таблица 2"/>
          <p:cNvSpPr>
            <a:spLocks noGrp="1"/>
          </p:cNvSpPr>
          <p:nvPr>
            <p:ph type="tbl" sz="quarter" idx="17" hasCustomPrompt="1"/>
          </p:nvPr>
        </p:nvSpPr>
        <p:spPr>
          <a:xfrm>
            <a:off x="387350" y="1221581"/>
            <a:ext cx="4096463" cy="1953816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rgbClr val="7F7F7F"/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таблицу на слайд</a:t>
            </a:r>
          </a:p>
          <a:p>
            <a:endParaRPr lang="ru-RU" dirty="0"/>
          </a:p>
        </p:txBody>
      </p:sp>
      <p:sp>
        <p:nvSpPr>
          <p:cNvPr id="6" name="Таблица 2"/>
          <p:cNvSpPr>
            <a:spLocks noGrp="1"/>
          </p:cNvSpPr>
          <p:nvPr>
            <p:ph type="tbl" sz="quarter" idx="18" hasCustomPrompt="1"/>
          </p:nvPr>
        </p:nvSpPr>
        <p:spPr>
          <a:xfrm>
            <a:off x="4648200" y="1221581"/>
            <a:ext cx="4121150" cy="1953816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rgbClr val="7F7F7F"/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таблицу на слайд</a:t>
            </a:r>
          </a:p>
          <a:p>
            <a:endParaRPr lang="ru-RU" dirty="0"/>
          </a:p>
        </p:txBody>
      </p:sp>
      <p:sp>
        <p:nvSpPr>
          <p:cNvPr id="9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387034" y="167741"/>
            <a:ext cx="6888873" cy="73537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ВВЕДИТЕ</a:t>
            </a:r>
            <a:br>
              <a:rPr lang="ru-RU" dirty="0"/>
            </a:br>
            <a:r>
              <a:rPr lang="ru-RU" dirty="0"/>
              <a:t>ЗАГОЛОВОК ПЕРВОГО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2572889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mai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" y="0"/>
            <a:ext cx="9138008" cy="5143500"/>
          </a:xfrm>
          <a:prstGeom prst="rect">
            <a:avLst/>
          </a:prstGeom>
        </p:spPr>
      </p:pic>
      <p:sp>
        <p:nvSpPr>
          <p:cNvPr id="7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654441" y="1994082"/>
            <a:ext cx="6166193" cy="910948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8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654440" y="2919141"/>
            <a:ext cx="6166193" cy="29819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16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corp.mail.ru</a:t>
            </a:r>
            <a:endParaRPr lang="ru-RU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414717" y="2084452"/>
            <a:ext cx="192175" cy="723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разделение ПОИСК И E-COMME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24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415103" y="1194620"/>
            <a:ext cx="5665930" cy="1453188"/>
          </a:xfrm>
          <a:prstGeom prst="rect">
            <a:avLst/>
          </a:prstGeom>
        </p:spPr>
        <p:txBody>
          <a:bodyPr vert="horz"/>
          <a:lstStyle>
            <a:lvl1pPr algn="l">
              <a:defRPr sz="2800" b="1">
                <a:solidFill>
                  <a:srgbClr val="168DE2"/>
                </a:solidFill>
              </a:defRPr>
            </a:lvl1pPr>
          </a:lstStyle>
          <a:p>
            <a:r>
              <a:rPr lang="ru-RU" dirty="0"/>
              <a:t>ВВЕДИТЕ ЗАГОЛОВОК ПРЕЗЕНТАЦИИ ПЕРВОГО УРОВНЯ</a:t>
            </a:r>
          </a:p>
        </p:txBody>
      </p:sp>
      <p:sp>
        <p:nvSpPr>
          <p:cNvPr id="11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5104" y="2813405"/>
            <a:ext cx="5665930" cy="65792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168DE2"/>
                </a:solidFill>
              </a:defRPr>
            </a:lvl1pPr>
          </a:lstStyle>
          <a:p>
            <a:pPr lvl="0"/>
            <a:r>
              <a:rPr lang="ru-RU" dirty="0"/>
              <a:t>ВВЕДИТЕ ИМЯ И ФАМИЛИЮ</a:t>
            </a:r>
            <a:br>
              <a:rPr lang="ru-RU" dirty="0"/>
            </a:br>
            <a:r>
              <a:rPr lang="ru-RU" dirty="0"/>
              <a:t>ДОКЛАДЧИКА И  ДОЛЖНОСТЬ</a:t>
            </a:r>
          </a:p>
        </p:txBody>
      </p:sp>
      <p:pic>
        <p:nvPicPr>
          <p:cNvPr id="8" name="Изображение 7" descr="Untitled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65" y="3884158"/>
            <a:ext cx="1563294" cy="5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разделение СОЦИАЛЬНЫЕ СЕ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240"/>
          </a:xfrm>
          <a:prstGeom prst="rect">
            <a:avLst/>
          </a:prstGeom>
        </p:spPr>
      </p:pic>
      <p:sp>
        <p:nvSpPr>
          <p:cNvPr id="9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415103" y="1194620"/>
            <a:ext cx="5665930" cy="1453188"/>
          </a:xfrm>
          <a:prstGeom prst="rect">
            <a:avLst/>
          </a:prstGeom>
        </p:spPr>
        <p:txBody>
          <a:bodyPr vert="horz"/>
          <a:lstStyle>
            <a:lvl1pPr algn="l">
              <a:defRPr sz="2800" b="1">
                <a:solidFill>
                  <a:srgbClr val="168DE2"/>
                </a:solidFill>
              </a:defRPr>
            </a:lvl1pPr>
          </a:lstStyle>
          <a:p>
            <a:r>
              <a:rPr lang="ru-RU" dirty="0"/>
              <a:t>ВВЕДИТЕ ЗАГОЛОВОК ПРЕЗЕНТАЦИИ ПЕРВОГО УРОВНЯ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5104" y="2813405"/>
            <a:ext cx="5665930" cy="65792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168DE2"/>
                </a:solidFill>
              </a:defRPr>
            </a:lvl1pPr>
          </a:lstStyle>
          <a:p>
            <a:pPr lvl="0"/>
            <a:r>
              <a:rPr lang="ru-RU" dirty="0"/>
              <a:t>ВВЕДИТЕ ИМЯ И ФАМИЛИЮ</a:t>
            </a:r>
            <a:br>
              <a:rPr lang="ru-RU" dirty="0"/>
            </a:br>
            <a:r>
              <a:rPr lang="ru-RU" dirty="0"/>
              <a:t>ДОКЛАДЧИКА И  ДОЛЖНОСТЬ</a:t>
            </a:r>
          </a:p>
        </p:txBody>
      </p:sp>
      <p:pic>
        <p:nvPicPr>
          <p:cNvPr id="11" name="Изображение 10" descr="Untitled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65" y="3884158"/>
            <a:ext cx="1563294" cy="5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6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разделение ПОЧТА И ПОРТ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240"/>
          </a:xfrm>
          <a:prstGeom prst="rect">
            <a:avLst/>
          </a:prstGeom>
        </p:spPr>
      </p:pic>
      <p:sp>
        <p:nvSpPr>
          <p:cNvPr id="9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415103" y="1194620"/>
            <a:ext cx="5665930" cy="1453188"/>
          </a:xfrm>
          <a:prstGeom prst="rect">
            <a:avLst/>
          </a:prstGeom>
        </p:spPr>
        <p:txBody>
          <a:bodyPr vert="horz"/>
          <a:lstStyle>
            <a:lvl1pPr algn="l">
              <a:defRPr sz="2800" b="1">
                <a:solidFill>
                  <a:srgbClr val="168DE2"/>
                </a:solidFill>
              </a:defRPr>
            </a:lvl1pPr>
          </a:lstStyle>
          <a:p>
            <a:r>
              <a:rPr lang="ru-RU" dirty="0"/>
              <a:t>ВВЕДИТЕ ЗАГОЛОВОК ПРЕЗЕНТАЦИИ ПЕРВОГО УРОВНЯ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5104" y="2813405"/>
            <a:ext cx="5665930" cy="65792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168DE2"/>
                </a:solidFill>
              </a:defRPr>
            </a:lvl1pPr>
          </a:lstStyle>
          <a:p>
            <a:pPr lvl="0"/>
            <a:r>
              <a:rPr lang="ru-RU" dirty="0"/>
              <a:t>ВВЕДИТЕ ИМЯ И ФАМИЛИЮ</a:t>
            </a:r>
            <a:br>
              <a:rPr lang="ru-RU" dirty="0"/>
            </a:br>
            <a:r>
              <a:rPr lang="ru-RU" dirty="0"/>
              <a:t>ДОКЛАДЧИКА И  ДОЛЖНОСТЬ</a:t>
            </a:r>
          </a:p>
        </p:txBody>
      </p:sp>
      <p:pic>
        <p:nvPicPr>
          <p:cNvPr id="11" name="Изображение 10" descr="Untitled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65" y="3884158"/>
            <a:ext cx="1563294" cy="5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разделение МЕССЕНЕДЖЕ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240"/>
          </a:xfrm>
          <a:prstGeom prst="rect">
            <a:avLst/>
          </a:prstGeom>
        </p:spPr>
      </p:pic>
      <p:sp>
        <p:nvSpPr>
          <p:cNvPr id="9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415103" y="1194620"/>
            <a:ext cx="5665930" cy="1453188"/>
          </a:xfrm>
          <a:prstGeom prst="rect">
            <a:avLst/>
          </a:prstGeom>
        </p:spPr>
        <p:txBody>
          <a:bodyPr vert="horz"/>
          <a:lstStyle>
            <a:lvl1pPr algn="l">
              <a:defRPr sz="2800" b="1">
                <a:solidFill>
                  <a:srgbClr val="168DE2"/>
                </a:solidFill>
              </a:defRPr>
            </a:lvl1pPr>
          </a:lstStyle>
          <a:p>
            <a:r>
              <a:rPr lang="ru-RU" dirty="0"/>
              <a:t>ВВЕДИТЕ ЗАГОЛОВОК ПРЕЗЕНТАЦИИ ПЕРВОГО УРОВНЯ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5104" y="2813405"/>
            <a:ext cx="5665930" cy="65792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168DE2"/>
                </a:solidFill>
              </a:defRPr>
            </a:lvl1pPr>
          </a:lstStyle>
          <a:p>
            <a:pPr lvl="0"/>
            <a:r>
              <a:rPr lang="ru-RU" dirty="0"/>
              <a:t>ВВЕДИТЕ ИМЯ И ФАМИЛИЮ</a:t>
            </a:r>
            <a:br>
              <a:rPr lang="ru-RU" dirty="0"/>
            </a:br>
            <a:r>
              <a:rPr lang="ru-RU" dirty="0"/>
              <a:t>ДОКЛАДЧИКА И  ДОЛЖНОСТЬ</a:t>
            </a:r>
          </a:p>
        </p:txBody>
      </p:sp>
      <p:pic>
        <p:nvPicPr>
          <p:cNvPr id="11" name="Изображение 10" descr="Untitled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65" y="3884158"/>
            <a:ext cx="1563294" cy="5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разделение ИГ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0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240"/>
          </a:xfrm>
          <a:prstGeom prst="rect">
            <a:avLst/>
          </a:prstGeom>
        </p:spPr>
      </p:pic>
      <p:sp>
        <p:nvSpPr>
          <p:cNvPr id="9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415103" y="1194620"/>
            <a:ext cx="5665930" cy="1453188"/>
          </a:xfrm>
          <a:prstGeom prst="rect">
            <a:avLst/>
          </a:prstGeom>
        </p:spPr>
        <p:txBody>
          <a:bodyPr vert="horz"/>
          <a:lstStyle>
            <a:lvl1pPr algn="l">
              <a:defRPr sz="2800" b="1">
                <a:solidFill>
                  <a:srgbClr val="168DE2"/>
                </a:solidFill>
              </a:defRPr>
            </a:lvl1pPr>
          </a:lstStyle>
          <a:p>
            <a:r>
              <a:rPr lang="ru-RU" dirty="0"/>
              <a:t>ВВЕДИТЕ ЗАГОЛОВОК ПРЕЗЕНТАЦИИ ПЕРВОГО УРОВНЯ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5104" y="2813405"/>
            <a:ext cx="5665930" cy="65792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168DE2"/>
                </a:solidFill>
              </a:defRPr>
            </a:lvl1pPr>
          </a:lstStyle>
          <a:p>
            <a:pPr lvl="0"/>
            <a:r>
              <a:rPr lang="ru-RU" dirty="0"/>
              <a:t>ВВЕДИТЕ ИМЯ И ФАМИЛИЮ</a:t>
            </a:r>
            <a:br>
              <a:rPr lang="ru-RU" dirty="0"/>
            </a:br>
            <a:r>
              <a:rPr lang="ru-RU" dirty="0"/>
              <a:t>ДОКЛАДЧИКА И  ДОЛЖНОСТЬ</a:t>
            </a:r>
          </a:p>
        </p:txBody>
      </p:sp>
      <p:pic>
        <p:nvPicPr>
          <p:cNvPr id="11" name="Изображение 10" descr="Untitled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65" y="3884158"/>
            <a:ext cx="1563294" cy="5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1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mail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" y="0"/>
            <a:ext cx="9138008" cy="5143500"/>
          </a:xfrm>
          <a:prstGeom prst="rect">
            <a:avLst/>
          </a:prstGeom>
        </p:spPr>
      </p:pic>
      <p:sp>
        <p:nvSpPr>
          <p:cNvPr id="7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387034" y="167741"/>
            <a:ext cx="6888873" cy="73537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ВВЕДИТЕ</a:t>
            </a:r>
            <a:br>
              <a:rPr lang="ru-RU" dirty="0"/>
            </a:br>
            <a:r>
              <a:rPr lang="ru-RU" dirty="0"/>
              <a:t>ЗАГОЛОВОК ПЕРВОГО УРОВНЯ</a:t>
            </a:r>
          </a:p>
        </p:txBody>
      </p:sp>
      <p:sp>
        <p:nvSpPr>
          <p:cNvPr id="3" name="Диаграмма 2"/>
          <p:cNvSpPr>
            <a:spLocks noGrp="1"/>
          </p:cNvSpPr>
          <p:nvPr>
            <p:ph type="chart" sz="quarter" idx="13" hasCustomPrompt="1"/>
          </p:nvPr>
        </p:nvSpPr>
        <p:spPr>
          <a:xfrm>
            <a:off x="387350" y="1221837"/>
            <a:ext cx="8382000" cy="323229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диаграмму на слайд</a:t>
            </a:r>
          </a:p>
        </p:txBody>
      </p:sp>
      <p:sp>
        <p:nvSpPr>
          <p:cNvPr id="8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387350" y="4463674"/>
            <a:ext cx="8382000" cy="3877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i="1">
                <a:solidFill>
                  <a:srgbClr val="7F7F7F"/>
                </a:solidFill>
              </a:defRPr>
            </a:lvl1pPr>
          </a:lstStyle>
          <a:p>
            <a:pPr lvl="0"/>
            <a:r>
              <a:rPr lang="ru-RU" dirty="0"/>
              <a:t>Укажите источник данных</a:t>
            </a: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mail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" y="0"/>
            <a:ext cx="9138008" cy="5143500"/>
          </a:xfrm>
          <a:prstGeom prst="rect">
            <a:avLst/>
          </a:prstGeom>
        </p:spPr>
      </p:pic>
      <p:sp>
        <p:nvSpPr>
          <p:cNvPr id="3" name="Диаграмма 2"/>
          <p:cNvSpPr>
            <a:spLocks noGrp="1"/>
          </p:cNvSpPr>
          <p:nvPr>
            <p:ph type="chart" sz="quarter" idx="13" hasCustomPrompt="1"/>
          </p:nvPr>
        </p:nvSpPr>
        <p:spPr>
          <a:xfrm>
            <a:off x="387351" y="1221837"/>
            <a:ext cx="4080785" cy="323229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диаграмму на слайд</a:t>
            </a:r>
          </a:p>
        </p:txBody>
      </p:sp>
      <p:sp>
        <p:nvSpPr>
          <p:cNvPr id="8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387350" y="4463674"/>
            <a:ext cx="8382000" cy="3877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i="1">
                <a:solidFill>
                  <a:srgbClr val="7F7F7F"/>
                </a:solidFill>
              </a:defRPr>
            </a:lvl1pPr>
          </a:lstStyle>
          <a:p>
            <a:pPr lvl="0"/>
            <a:r>
              <a:rPr lang="ru-RU" dirty="0"/>
              <a:t>Укажите источник данных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8350" y="1221582"/>
            <a:ext cx="4191000" cy="32325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/>
              <a:t>Нажмите, что бы ввести текст</a:t>
            </a:r>
          </a:p>
        </p:txBody>
      </p:sp>
      <p:sp>
        <p:nvSpPr>
          <p:cNvPr id="9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387034" y="167741"/>
            <a:ext cx="6888873" cy="73537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ВВЕДИТЕ</a:t>
            </a:r>
            <a:br>
              <a:rPr lang="ru-RU" dirty="0"/>
            </a:br>
            <a:r>
              <a:rPr lang="ru-RU" dirty="0"/>
              <a:t>ЗАГОЛОВОК ПЕРВОГО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2023147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е Диаграммы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mail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" y="0"/>
            <a:ext cx="9138008" cy="5143500"/>
          </a:xfrm>
          <a:prstGeom prst="rect">
            <a:avLst/>
          </a:prstGeom>
        </p:spPr>
      </p:pic>
      <p:sp>
        <p:nvSpPr>
          <p:cNvPr id="3" name="Диаграмма 2"/>
          <p:cNvSpPr>
            <a:spLocks noGrp="1"/>
          </p:cNvSpPr>
          <p:nvPr>
            <p:ph type="chart" sz="quarter" idx="13" hasCustomPrompt="1"/>
          </p:nvPr>
        </p:nvSpPr>
        <p:spPr>
          <a:xfrm>
            <a:off x="387351" y="1221838"/>
            <a:ext cx="4080785" cy="195334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диаграмму на слайд</a:t>
            </a:r>
          </a:p>
        </p:txBody>
      </p:sp>
      <p:sp>
        <p:nvSpPr>
          <p:cNvPr id="8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387350" y="4463674"/>
            <a:ext cx="8382000" cy="3877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i="1">
                <a:solidFill>
                  <a:srgbClr val="7F7F7F"/>
                </a:solidFill>
              </a:defRPr>
            </a:lvl1pPr>
          </a:lstStyle>
          <a:p>
            <a:pPr lvl="0"/>
            <a:r>
              <a:rPr lang="ru-RU" dirty="0"/>
              <a:t>Укажите источник данных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387350" y="3281021"/>
            <a:ext cx="8382000" cy="11731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/>
              <a:t>Нажмите, что бы ввести текст</a:t>
            </a:r>
          </a:p>
        </p:txBody>
      </p:sp>
      <p:sp>
        <p:nvSpPr>
          <p:cNvPr id="6" name="Диаграмма 2"/>
          <p:cNvSpPr>
            <a:spLocks noGrp="1"/>
          </p:cNvSpPr>
          <p:nvPr>
            <p:ph type="chart" sz="quarter" idx="15" hasCustomPrompt="1"/>
          </p:nvPr>
        </p:nvSpPr>
        <p:spPr>
          <a:xfrm>
            <a:off x="4688566" y="1221838"/>
            <a:ext cx="4080785" cy="195334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Нажмите на иконку в центре фрейма,</a:t>
            </a:r>
            <a:br>
              <a:rPr lang="ru-RU" dirty="0"/>
            </a:br>
            <a:r>
              <a:rPr lang="ru-RU" dirty="0"/>
              <a:t>что бы добавить диаграмму на слайд</a:t>
            </a:r>
          </a:p>
        </p:txBody>
      </p:sp>
      <p:sp>
        <p:nvSpPr>
          <p:cNvPr id="9" name="Название 1"/>
          <p:cNvSpPr>
            <a:spLocks noGrp="1"/>
          </p:cNvSpPr>
          <p:nvPr>
            <p:ph type="title" hasCustomPrompt="1"/>
          </p:nvPr>
        </p:nvSpPr>
        <p:spPr>
          <a:xfrm>
            <a:off x="387034" y="167741"/>
            <a:ext cx="6888873" cy="73537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ВВЕДИТЕ</a:t>
            </a:r>
            <a:br>
              <a:rPr lang="ru-RU" dirty="0"/>
            </a:br>
            <a:r>
              <a:rPr lang="ru-RU" dirty="0"/>
              <a:t>ЗАГОЛОВОК ПЕРВОГО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406065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9" r:id="rId1"/>
    <p:sldLayoutId id="2147493456" r:id="rId2"/>
    <p:sldLayoutId id="2147493460" r:id="rId3"/>
    <p:sldLayoutId id="2147493462" r:id="rId4"/>
    <p:sldLayoutId id="2147493463" r:id="rId5"/>
    <p:sldLayoutId id="2147493464" r:id="rId6"/>
    <p:sldLayoutId id="2147493457" r:id="rId7"/>
    <p:sldLayoutId id="2147493465" r:id="rId8"/>
    <p:sldLayoutId id="2147493466" r:id="rId9"/>
    <p:sldLayoutId id="2147493467" r:id="rId10"/>
    <p:sldLayoutId id="2147493468" r:id="rId11"/>
    <p:sldLayoutId id="2147493469" r:id="rId12"/>
    <p:sldLayoutId id="2147493470" r:id="rId13"/>
    <p:sldLayoutId id="2147493471" r:id="rId14"/>
    <p:sldLayoutId id="2147493458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38422" y="1759431"/>
            <a:ext cx="6600464" cy="1414503"/>
          </a:xfrm>
        </p:spPr>
        <p:txBody>
          <a:bodyPr/>
          <a:lstStyle/>
          <a:p>
            <a:r>
              <a:rPr lang="ru-RU" dirty="0"/>
              <a:t>Почта </a:t>
            </a:r>
            <a:r>
              <a:rPr lang="en-US" dirty="0"/>
              <a:t>Mail.Ru: ML hands on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538164" y="2910841"/>
            <a:ext cx="8378119" cy="600171"/>
          </a:xfrm>
        </p:spPr>
        <p:txBody>
          <a:bodyPr/>
          <a:lstStyle/>
          <a:p>
            <a:pPr algn="r"/>
            <a:r>
              <a:rPr lang="ru-RU" dirty="0"/>
              <a:t>Дмитрий </a:t>
            </a:r>
            <a:r>
              <a:rPr lang="ru-RU" dirty="0" err="1"/>
              <a:t>Меркушов</a:t>
            </a:r>
            <a:endParaRPr lang="ru-RU" dirty="0"/>
          </a:p>
          <a:p>
            <a:pPr algn="r"/>
            <a:r>
              <a:rPr lang="en-US" dirty="0"/>
              <a:t>AS &amp; Email ML Team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</a:t>
            </a:r>
            <a:r>
              <a:rPr lang="en-US" dirty="0" err="1"/>
              <a:t>SmartReply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Жизнь пользователей удобней – помогаем с простыми ответами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Пользователь тратит меньше времени на ответ в </a:t>
            </a:r>
            <a:r>
              <a:rPr lang="en-US" sz="1700" dirty="0">
                <a:solidFill>
                  <a:srgbClr val="168DE2"/>
                </a:solidFill>
              </a:rPr>
              <a:t>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 err="1">
                <a:solidFill>
                  <a:srgbClr val="168DE2"/>
                </a:solidFill>
              </a:rPr>
              <a:t>Репутационно</a:t>
            </a:r>
            <a:r>
              <a:rPr lang="ru-RU" sz="1700" dirty="0">
                <a:solidFill>
                  <a:srgbClr val="168DE2"/>
                </a:solidFill>
              </a:rPr>
              <a:t> – решение должно быть </a:t>
            </a:r>
            <a:r>
              <a:rPr lang="en-US" sz="1700" dirty="0">
                <a:solidFill>
                  <a:srgbClr val="168DE2"/>
                </a:solidFill>
              </a:rPr>
              <a:t>AI first</a:t>
            </a:r>
            <a:r>
              <a:rPr lang="ru-RU" sz="1700" dirty="0">
                <a:solidFill>
                  <a:srgbClr val="168DE2"/>
                </a:solidFill>
              </a:rPr>
              <a:t> </a:t>
            </a:r>
            <a:endParaRPr lang="en-US" sz="1700" dirty="0">
              <a:solidFill>
                <a:srgbClr val="168DE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Большинство ответов в </a:t>
            </a:r>
            <a:r>
              <a:rPr lang="en-US" sz="1700" dirty="0">
                <a:solidFill>
                  <a:srgbClr val="168DE2"/>
                </a:solidFill>
              </a:rPr>
              <a:t>mobile</a:t>
            </a:r>
            <a:r>
              <a:rPr lang="ru-RU" sz="1700" dirty="0">
                <a:solidFill>
                  <a:srgbClr val="168DE2"/>
                </a:solidFill>
              </a:rPr>
              <a:t> </a:t>
            </a:r>
            <a:r>
              <a:rPr lang="en-US" sz="1700" dirty="0">
                <a:solidFill>
                  <a:srgbClr val="168DE2"/>
                </a:solidFill>
              </a:rPr>
              <a:t>– </a:t>
            </a:r>
            <a:r>
              <a:rPr lang="ru-RU" sz="1700" dirty="0">
                <a:solidFill>
                  <a:srgbClr val="168DE2"/>
                </a:solidFill>
              </a:rPr>
              <a:t>короткие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Большинство ответов в </a:t>
            </a:r>
            <a:r>
              <a:rPr lang="en-US" sz="1700" dirty="0">
                <a:solidFill>
                  <a:srgbClr val="168DE2"/>
                </a:solidFill>
              </a:rPr>
              <a:t>mobile – </a:t>
            </a:r>
            <a:r>
              <a:rPr lang="ru-RU" sz="1700" dirty="0">
                <a:solidFill>
                  <a:srgbClr val="168DE2"/>
                </a:solidFill>
              </a:rPr>
              <a:t>из </a:t>
            </a:r>
            <a:r>
              <a:rPr lang="en-US" sz="1700" dirty="0">
                <a:solidFill>
                  <a:srgbClr val="168DE2"/>
                </a:solidFill>
              </a:rPr>
              <a:t>golden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Сбор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Выделяем большой корпус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Прочищаем от шлака, цензурируем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Модель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Пробуем разные, от простого к сложному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68DE2"/>
                </a:solidFill>
              </a:rPr>
              <a:t>Seq2seq, DSSM</a:t>
            </a:r>
            <a:endParaRPr lang="ru-RU" sz="1700" dirty="0">
              <a:solidFill>
                <a:srgbClr val="168DE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168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9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</a:t>
            </a:r>
            <a:r>
              <a:rPr lang="en-US" dirty="0" err="1"/>
              <a:t>SmartReply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Жизнь пользователей удобней – помогаем с простыми ответами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Пользователь тратит меньше времени на ответ в </a:t>
            </a:r>
            <a:r>
              <a:rPr lang="en-US" sz="1700" dirty="0">
                <a:solidFill>
                  <a:srgbClr val="168DE2"/>
                </a:solidFill>
              </a:rPr>
              <a:t>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 err="1">
                <a:solidFill>
                  <a:srgbClr val="168DE2"/>
                </a:solidFill>
              </a:rPr>
              <a:t>Репутационно</a:t>
            </a:r>
            <a:r>
              <a:rPr lang="ru-RU" sz="1700" dirty="0">
                <a:solidFill>
                  <a:srgbClr val="168DE2"/>
                </a:solidFill>
              </a:rPr>
              <a:t> – решение должно быть </a:t>
            </a:r>
            <a:r>
              <a:rPr lang="en-US" sz="1700" dirty="0">
                <a:solidFill>
                  <a:srgbClr val="168DE2"/>
                </a:solidFill>
              </a:rPr>
              <a:t>AI first</a:t>
            </a:r>
            <a:r>
              <a:rPr lang="ru-RU" sz="1700" dirty="0">
                <a:solidFill>
                  <a:srgbClr val="168DE2"/>
                </a:solidFill>
              </a:rPr>
              <a:t> </a:t>
            </a:r>
            <a:endParaRPr lang="en-US" sz="1700" dirty="0">
              <a:solidFill>
                <a:srgbClr val="168DE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Большинство ответов в </a:t>
            </a:r>
            <a:r>
              <a:rPr lang="en-US" sz="1700" dirty="0">
                <a:solidFill>
                  <a:srgbClr val="168DE2"/>
                </a:solidFill>
              </a:rPr>
              <a:t>mobile</a:t>
            </a:r>
            <a:r>
              <a:rPr lang="ru-RU" sz="1700" dirty="0">
                <a:solidFill>
                  <a:srgbClr val="168DE2"/>
                </a:solidFill>
              </a:rPr>
              <a:t> </a:t>
            </a:r>
            <a:r>
              <a:rPr lang="en-US" sz="1700" dirty="0">
                <a:solidFill>
                  <a:srgbClr val="168DE2"/>
                </a:solidFill>
              </a:rPr>
              <a:t>– </a:t>
            </a:r>
            <a:r>
              <a:rPr lang="ru-RU" sz="1700" dirty="0">
                <a:solidFill>
                  <a:srgbClr val="168DE2"/>
                </a:solidFill>
              </a:rPr>
              <a:t>короткие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Большинство ответов в </a:t>
            </a:r>
            <a:r>
              <a:rPr lang="en-US" sz="1700" dirty="0">
                <a:solidFill>
                  <a:srgbClr val="168DE2"/>
                </a:solidFill>
              </a:rPr>
              <a:t>mobile – </a:t>
            </a:r>
            <a:r>
              <a:rPr lang="ru-RU" sz="1700" dirty="0">
                <a:solidFill>
                  <a:srgbClr val="168DE2"/>
                </a:solidFill>
              </a:rPr>
              <a:t>из </a:t>
            </a:r>
            <a:r>
              <a:rPr lang="en-US" sz="1700" dirty="0">
                <a:solidFill>
                  <a:srgbClr val="168DE2"/>
                </a:solidFill>
              </a:rPr>
              <a:t>golden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Сбор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Выделяем большой корпус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Прочищаем от шлака, цензурируем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Модель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Пробуем разные, от простого к сложному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68DE2"/>
                </a:solidFill>
              </a:rPr>
              <a:t>Seq2seq, DSSM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Оценка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Технические – метрики на выборках, семплах</a:t>
            </a:r>
            <a:r>
              <a:rPr lang="en-US" sz="1700" dirty="0">
                <a:solidFill>
                  <a:srgbClr val="168DE2"/>
                </a:solidFill>
              </a:rPr>
              <a:t> prec@3</a:t>
            </a:r>
            <a:endParaRPr lang="ru-RU" sz="1700" dirty="0">
              <a:solidFill>
                <a:srgbClr val="168DE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Продуктовые – % пользования </a:t>
            </a:r>
            <a:r>
              <a:rPr lang="ru-RU" sz="1700" dirty="0" err="1">
                <a:solidFill>
                  <a:srgbClr val="168DE2"/>
                </a:solidFill>
              </a:rPr>
              <a:t>фичей</a:t>
            </a:r>
            <a:r>
              <a:rPr lang="ru-RU" sz="1700" dirty="0">
                <a:solidFill>
                  <a:srgbClr val="168DE2"/>
                </a:solidFill>
              </a:rPr>
              <a:t>, % показанных ответов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1700" dirty="0">
              <a:solidFill>
                <a:srgbClr val="168DE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168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6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Антиспам: </a:t>
            </a:r>
            <a:r>
              <a:rPr lang="en-US" dirty="0"/>
              <a:t>Marshal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49" y="1040908"/>
            <a:ext cx="6971107" cy="4102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7478" y="2638799"/>
            <a:ext cx="3427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B0F0"/>
                </a:solidFill>
              </a:rPr>
              <a:t>Система анализирует</a:t>
            </a:r>
          </a:p>
          <a:p>
            <a:r>
              <a:rPr lang="ru-RU" sz="2400" dirty="0">
                <a:solidFill>
                  <a:srgbClr val="00B0F0"/>
                </a:solidFill>
              </a:rPr>
              <a:t>сотни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36540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Антиспам: </a:t>
            </a:r>
            <a:r>
              <a:rPr lang="en-US" dirty="0"/>
              <a:t>Marshal</a:t>
            </a:r>
            <a:endParaRPr lang="ru-RU" dirty="0"/>
          </a:p>
        </p:txBody>
      </p:sp>
      <p:pic>
        <p:nvPicPr>
          <p:cNvPr id="2" name="Изображение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46" y="1039501"/>
            <a:ext cx="6984000" cy="4103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455" y="2465925"/>
            <a:ext cx="3013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Отклонение</a:t>
            </a:r>
          </a:p>
          <a:p>
            <a:r>
              <a:rPr lang="ru-RU" dirty="0">
                <a:solidFill>
                  <a:srgbClr val="00B0F0"/>
                </a:solidFill>
              </a:rPr>
              <a:t>от типичного поведения</a:t>
            </a:r>
          </a:p>
          <a:p>
            <a:r>
              <a:rPr lang="ru-RU" dirty="0">
                <a:solidFill>
                  <a:srgbClr val="00B0F0"/>
                </a:solidFill>
              </a:rPr>
              <a:t>=</a:t>
            </a:r>
            <a:r>
              <a:rPr lang="en-US" dirty="0">
                <a:solidFill>
                  <a:srgbClr val="00B0F0"/>
                </a:solidFill>
              </a:rPr>
              <a:t>&gt; </a:t>
            </a:r>
            <a:r>
              <a:rPr lang="ru-RU" dirty="0">
                <a:solidFill>
                  <a:srgbClr val="C00000"/>
                </a:solidFill>
              </a:rPr>
              <a:t>несанкционированный </a:t>
            </a:r>
          </a:p>
          <a:p>
            <a:r>
              <a:rPr lang="ru-RU" dirty="0">
                <a:solidFill>
                  <a:srgbClr val="C00000"/>
                </a:solidFill>
              </a:rPr>
              <a:t>вход </a:t>
            </a:r>
          </a:p>
        </p:txBody>
      </p:sp>
    </p:spTree>
    <p:extLst>
      <p:ext uri="{BB962C8B-B14F-4D97-AF65-F5344CB8AC3E}">
        <p14:creationId xmlns:p14="http://schemas.microsoft.com/office/powerpoint/2010/main" val="173352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Антиспам</a:t>
            </a:r>
            <a:r>
              <a:rPr lang="ru-RU" dirty="0"/>
              <a:t>: </a:t>
            </a:r>
            <a:r>
              <a:rPr lang="en-US" dirty="0"/>
              <a:t>Marshal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Оперативный </a:t>
            </a:r>
            <a:r>
              <a:rPr lang="ru-RU" sz="1700" dirty="0" err="1">
                <a:solidFill>
                  <a:srgbClr val="168DE2"/>
                </a:solidFill>
              </a:rPr>
              <a:t>детект</a:t>
            </a:r>
            <a:r>
              <a:rPr lang="ru-RU" sz="1700" dirty="0">
                <a:solidFill>
                  <a:srgbClr val="168DE2"/>
                </a:solidFill>
              </a:rPr>
              <a:t> взломов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168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84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Антиспам</a:t>
            </a:r>
            <a:r>
              <a:rPr lang="ru-RU" dirty="0"/>
              <a:t>: </a:t>
            </a:r>
            <a:r>
              <a:rPr lang="en-US" dirty="0"/>
              <a:t>Marshal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Оперативный </a:t>
            </a:r>
            <a:r>
              <a:rPr lang="ru-RU" sz="1700" dirty="0" err="1">
                <a:solidFill>
                  <a:srgbClr val="168DE2"/>
                </a:solidFill>
              </a:rPr>
              <a:t>детект</a:t>
            </a:r>
            <a:r>
              <a:rPr lang="ru-RU" sz="1700" dirty="0">
                <a:solidFill>
                  <a:srgbClr val="168DE2"/>
                </a:solidFill>
              </a:rPr>
              <a:t> взломов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У пользователя есть характерный профиль поведения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Взломы сопровождаются сменой пользовательского поведения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168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93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Антиспам</a:t>
            </a:r>
            <a:r>
              <a:rPr lang="ru-RU" dirty="0"/>
              <a:t>: </a:t>
            </a:r>
            <a:r>
              <a:rPr lang="en-US" dirty="0"/>
              <a:t>Marshal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Оперативный </a:t>
            </a:r>
            <a:r>
              <a:rPr lang="ru-RU" sz="1700" dirty="0" err="1">
                <a:solidFill>
                  <a:srgbClr val="168DE2"/>
                </a:solidFill>
              </a:rPr>
              <a:t>детект</a:t>
            </a:r>
            <a:r>
              <a:rPr lang="ru-RU" sz="1700" dirty="0">
                <a:solidFill>
                  <a:srgbClr val="168DE2"/>
                </a:solidFill>
              </a:rPr>
              <a:t> взломов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У пользователя есть характерный профиль поведения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Взломы сопровождаются сменой пользовательского поведения</a:t>
            </a:r>
            <a:endParaRPr lang="en-US" sz="1700" dirty="0">
              <a:solidFill>
                <a:srgbClr val="168DE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Сбор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Очень много данных сессий пользователей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Выделить явно хорошие, явно плохие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Профит – выделить граничные плохие, возможно </a:t>
            </a:r>
            <a:r>
              <a:rPr lang="ru-RU" sz="1700" dirty="0" err="1">
                <a:solidFill>
                  <a:srgbClr val="168DE2"/>
                </a:solidFill>
              </a:rPr>
              <a:t>ассес</a:t>
            </a:r>
            <a:r>
              <a:rPr lang="en-US" sz="1700" dirty="0">
                <a:solidFill>
                  <a:srgbClr val="168DE2"/>
                </a:solidFill>
              </a:rPr>
              <a:t>c</a:t>
            </a:r>
            <a:r>
              <a:rPr lang="ru-RU" sz="1700" dirty="0" err="1">
                <a:solidFill>
                  <a:srgbClr val="168DE2"/>
                </a:solidFill>
              </a:rPr>
              <a:t>орами</a:t>
            </a:r>
            <a:endParaRPr lang="ru-RU" sz="1700" dirty="0">
              <a:solidFill>
                <a:srgbClr val="168DE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168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571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Антиспам</a:t>
            </a:r>
            <a:r>
              <a:rPr lang="ru-RU" dirty="0"/>
              <a:t>: </a:t>
            </a:r>
            <a:r>
              <a:rPr lang="en-US" dirty="0"/>
              <a:t>Marshal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Оперативный </a:t>
            </a:r>
            <a:r>
              <a:rPr lang="ru-RU" sz="1700" dirty="0" err="1">
                <a:solidFill>
                  <a:srgbClr val="168DE2"/>
                </a:solidFill>
              </a:rPr>
              <a:t>детект</a:t>
            </a:r>
            <a:r>
              <a:rPr lang="ru-RU" sz="1700" dirty="0">
                <a:solidFill>
                  <a:srgbClr val="168DE2"/>
                </a:solidFill>
              </a:rPr>
              <a:t> взломов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У пользователя есть характерный профиль поведения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Взломы сопровождаются сменой пользовательского поведения</a:t>
            </a:r>
            <a:endParaRPr lang="en-US" sz="1700" dirty="0">
              <a:solidFill>
                <a:srgbClr val="168DE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Сбор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Очень много данных сессий пользователей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Выделить явно хорошие, явно плохие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Профит – выделить граничные плохие, возможно </a:t>
            </a:r>
            <a:r>
              <a:rPr lang="ru-RU" sz="1700" dirty="0" err="1">
                <a:solidFill>
                  <a:srgbClr val="168DE2"/>
                </a:solidFill>
              </a:rPr>
              <a:t>ассес</a:t>
            </a:r>
            <a:r>
              <a:rPr lang="en-US" sz="1700" dirty="0">
                <a:solidFill>
                  <a:srgbClr val="168DE2"/>
                </a:solidFill>
              </a:rPr>
              <a:t>c</a:t>
            </a:r>
            <a:r>
              <a:rPr lang="ru-RU" sz="1700" dirty="0" err="1">
                <a:solidFill>
                  <a:srgbClr val="168DE2"/>
                </a:solidFill>
              </a:rPr>
              <a:t>орами</a:t>
            </a:r>
            <a:endParaRPr lang="ru-RU" sz="1700" dirty="0">
              <a:solidFill>
                <a:srgbClr val="168DE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Модель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Пробуем разные, от простого к сложному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68DE2"/>
                </a:solidFill>
              </a:rPr>
              <a:t>Pattern Mining: </a:t>
            </a:r>
            <a:r>
              <a:rPr lang="en-US" sz="1700" dirty="0" err="1">
                <a:solidFill>
                  <a:srgbClr val="168DE2"/>
                </a:solidFill>
              </a:rPr>
              <a:t>Apriori</a:t>
            </a:r>
            <a:r>
              <a:rPr lang="en-US" sz="1700" dirty="0">
                <a:solidFill>
                  <a:srgbClr val="168DE2"/>
                </a:solidFill>
              </a:rPr>
              <a:t>, FP-Growth</a:t>
            </a:r>
            <a:endParaRPr lang="ru-RU" sz="1700" dirty="0">
              <a:solidFill>
                <a:srgbClr val="168DE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168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77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Антиспам</a:t>
            </a:r>
            <a:r>
              <a:rPr lang="ru-RU" dirty="0"/>
              <a:t>: </a:t>
            </a:r>
            <a:r>
              <a:rPr lang="en-US" dirty="0"/>
              <a:t>Marshal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Оперативный </a:t>
            </a:r>
            <a:r>
              <a:rPr lang="ru-RU" sz="1700" dirty="0" err="1">
                <a:solidFill>
                  <a:srgbClr val="168DE2"/>
                </a:solidFill>
              </a:rPr>
              <a:t>детект</a:t>
            </a:r>
            <a:r>
              <a:rPr lang="ru-RU" sz="1700" dirty="0">
                <a:solidFill>
                  <a:srgbClr val="168DE2"/>
                </a:solidFill>
              </a:rPr>
              <a:t> взломов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У пользователя есть характерный профиль поведения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Взломы сопровождаются сменой пользовательского поведения</a:t>
            </a:r>
            <a:endParaRPr lang="en-US" sz="1700" dirty="0">
              <a:solidFill>
                <a:srgbClr val="168DE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Сбор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Очень много данных сессий пользователей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Выделить явно хорошие, явно плохие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Профит – выделить граничные плохие, возможно </a:t>
            </a:r>
            <a:r>
              <a:rPr lang="ru-RU" sz="1700" dirty="0" err="1">
                <a:solidFill>
                  <a:srgbClr val="168DE2"/>
                </a:solidFill>
              </a:rPr>
              <a:t>ассес</a:t>
            </a:r>
            <a:r>
              <a:rPr lang="en-US" sz="1700" dirty="0">
                <a:solidFill>
                  <a:srgbClr val="168DE2"/>
                </a:solidFill>
              </a:rPr>
              <a:t>c</a:t>
            </a:r>
            <a:r>
              <a:rPr lang="ru-RU" sz="1700" dirty="0" err="1">
                <a:solidFill>
                  <a:srgbClr val="168DE2"/>
                </a:solidFill>
              </a:rPr>
              <a:t>орами</a:t>
            </a:r>
            <a:endParaRPr lang="ru-RU" sz="1700" dirty="0">
              <a:solidFill>
                <a:srgbClr val="168DE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Модель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Пробуем разные, от простого к сложному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68DE2"/>
                </a:solidFill>
              </a:rPr>
              <a:t>Pattern Mining: </a:t>
            </a:r>
            <a:r>
              <a:rPr lang="en-US" sz="1700" dirty="0" err="1">
                <a:solidFill>
                  <a:srgbClr val="168DE2"/>
                </a:solidFill>
              </a:rPr>
              <a:t>Apriori</a:t>
            </a:r>
            <a:r>
              <a:rPr lang="en-US" sz="1700" dirty="0">
                <a:solidFill>
                  <a:srgbClr val="168DE2"/>
                </a:solidFill>
              </a:rPr>
              <a:t>, FP-Growth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Оценка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Технические – метрики на выборках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Технические – оценка </a:t>
            </a:r>
            <a:r>
              <a:rPr lang="en-US" sz="1700" dirty="0">
                <a:solidFill>
                  <a:srgbClr val="168DE2"/>
                </a:solidFill>
              </a:rPr>
              <a:t>precision/recall </a:t>
            </a:r>
            <a:r>
              <a:rPr lang="ru-RU" sz="1700" dirty="0">
                <a:solidFill>
                  <a:srgbClr val="168DE2"/>
                </a:solidFill>
              </a:rPr>
              <a:t>на семплах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Продуктовые – число регулярных </a:t>
            </a:r>
            <a:r>
              <a:rPr lang="ru-RU" sz="1700" dirty="0" err="1">
                <a:solidFill>
                  <a:srgbClr val="168DE2"/>
                </a:solidFill>
              </a:rPr>
              <a:t>детектов</a:t>
            </a:r>
            <a:r>
              <a:rPr lang="ru-RU" sz="1700" dirty="0">
                <a:solidFill>
                  <a:srgbClr val="168DE2"/>
                </a:solidFill>
              </a:rPr>
              <a:t>, число </a:t>
            </a:r>
            <a:r>
              <a:rPr lang="ru-RU" sz="1700" dirty="0" err="1">
                <a:solidFill>
                  <a:srgbClr val="168DE2"/>
                </a:solidFill>
              </a:rPr>
              <a:t>фолзов</a:t>
            </a:r>
            <a:r>
              <a:rPr lang="ru-RU" sz="1700" dirty="0">
                <a:solidFill>
                  <a:srgbClr val="168DE2"/>
                </a:solidFill>
              </a:rPr>
              <a:t> системы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1700" dirty="0">
              <a:solidFill>
                <a:srgbClr val="168DE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168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3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категоризация</a:t>
            </a:r>
          </a:p>
        </p:txBody>
      </p:sp>
      <p:sp>
        <p:nvSpPr>
          <p:cNvPr id="2" name="Овал 1"/>
          <p:cNvSpPr/>
          <p:nvPr/>
        </p:nvSpPr>
        <p:spPr>
          <a:xfrm>
            <a:off x="3760553" y="1948272"/>
            <a:ext cx="1787804" cy="17878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479524" y="1497055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 людей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61352" y="2146159"/>
            <a:ext cx="134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 роботов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2436" y="4096522"/>
            <a:ext cx="211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информационные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8485" y="2515491"/>
            <a:ext cx="922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заказы</a:t>
            </a:r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800078" y="3207165"/>
            <a:ext cx="152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регистрации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7068" y="4154899"/>
            <a:ext cx="156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путешествия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20997" y="3391831"/>
            <a:ext cx="97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билеты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4278" y="1295628"/>
            <a:ext cx="108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штрафы</a:t>
            </a:r>
          </a:p>
        </p:txBody>
      </p:sp>
    </p:spTree>
    <p:extLst>
      <p:ext uri="{BB962C8B-B14F-4D97-AF65-F5344CB8AC3E}">
        <p14:creationId xmlns:p14="http://schemas.microsoft.com/office/powerpoint/2010/main" val="100727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Mining: hands on</a:t>
            </a:r>
            <a:endParaRPr lang="ru-RU" dirty="0"/>
          </a:p>
        </p:txBody>
      </p:sp>
      <p:pic>
        <p:nvPicPr>
          <p:cNvPr id="2" name="Изображение 1" descr="pablo-1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4"/>
          <a:stretch/>
        </p:blipFill>
        <p:spPr>
          <a:xfrm>
            <a:off x="12330" y="919217"/>
            <a:ext cx="9131670" cy="42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9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категоризация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06" y="1229938"/>
            <a:ext cx="7186068" cy="44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5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категоризация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6759" y="675554"/>
            <a:ext cx="7174276" cy="446794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01" y="1247423"/>
            <a:ext cx="7186607" cy="447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72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категоризация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6759" y="675554"/>
            <a:ext cx="7174276" cy="446794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65" y="1230566"/>
            <a:ext cx="7172755" cy="44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34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категоризация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Разобрать ящик пользователей от шума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Сделать работу с письмами удобней</a:t>
            </a:r>
          </a:p>
        </p:txBody>
      </p:sp>
    </p:spTree>
    <p:extLst>
      <p:ext uri="{BB962C8B-B14F-4D97-AF65-F5344CB8AC3E}">
        <p14:creationId xmlns:p14="http://schemas.microsoft.com/office/powerpoint/2010/main" val="1281439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категоризация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Разобрать ящик пользователей от шума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Сделать работу с письмами удобней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Пользователи взаимодействуют с ограниченным типом писем</a:t>
            </a:r>
          </a:p>
        </p:txBody>
      </p:sp>
    </p:spTree>
    <p:extLst>
      <p:ext uri="{BB962C8B-B14F-4D97-AF65-F5344CB8AC3E}">
        <p14:creationId xmlns:p14="http://schemas.microsoft.com/office/powerpoint/2010/main" val="126538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категоризация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Разобрать ящик пользователей от шума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Сделать работу с письмами удобней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Пользователи взаимодействуют с ограниченным типом писем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Сбор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Набираем выборки по каждому классу с помощью эвристик и регулярных выражений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Добавляем ошибки модели после ее первичной выкатки</a:t>
            </a:r>
          </a:p>
        </p:txBody>
      </p:sp>
    </p:spTree>
    <p:extLst>
      <p:ext uri="{BB962C8B-B14F-4D97-AF65-F5344CB8AC3E}">
        <p14:creationId xmlns:p14="http://schemas.microsoft.com/office/powerpoint/2010/main" val="320729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категоризация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Разобрать ящик пользователей от шума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Сделать работу с письмами удобней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Пользователи взаимодействуют с ограниченным типом писем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Сбор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Набираем выборки по каждому классу с помощью эвристик и регулярных выражений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Добавляем ошибки модели после ее первичной выкатки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Модель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Разное, от простого к сложному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68DE2"/>
                </a:solidFill>
              </a:rPr>
              <a:t>Bag of words, </a:t>
            </a:r>
            <a:r>
              <a:rPr lang="en-US" sz="1700" dirty="0" err="1">
                <a:solidFill>
                  <a:srgbClr val="168DE2"/>
                </a:solidFill>
              </a:rPr>
              <a:t>fastText</a:t>
            </a:r>
            <a:r>
              <a:rPr lang="ru-RU" sz="1700" dirty="0">
                <a:solidFill>
                  <a:srgbClr val="168DE2"/>
                </a:solidFill>
              </a:rPr>
              <a:t> классификаторы</a:t>
            </a:r>
          </a:p>
        </p:txBody>
      </p:sp>
    </p:spTree>
    <p:extLst>
      <p:ext uri="{BB962C8B-B14F-4D97-AF65-F5344CB8AC3E}">
        <p14:creationId xmlns:p14="http://schemas.microsoft.com/office/powerpoint/2010/main" val="2276570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категоризация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Разобрать ящик пользователей от шума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Сделать работу с письмами удобней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Пользователи взаимодействуют с ограниченным типом писем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Сбор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Набираем выборки по каждому классу с помощью эвристик и регулярных выражений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Добавляем ошибки модели после ее первичной выкатки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Модель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Разное, от простого к сложному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68DE2"/>
                </a:solidFill>
              </a:rPr>
              <a:t>Bag of words, </a:t>
            </a:r>
            <a:r>
              <a:rPr lang="en-US" sz="1700" dirty="0" err="1">
                <a:solidFill>
                  <a:srgbClr val="168DE2"/>
                </a:solidFill>
              </a:rPr>
              <a:t>fastText</a:t>
            </a:r>
            <a:r>
              <a:rPr lang="ru-RU" sz="1700" dirty="0">
                <a:solidFill>
                  <a:srgbClr val="168DE2"/>
                </a:solidFill>
              </a:rPr>
              <a:t> классификаторы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Оценка</a:t>
            </a:r>
            <a:endParaRPr lang="en-US" sz="1700" dirty="0">
              <a:solidFill>
                <a:srgbClr val="F6A31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Алгоритмические – метрики на выборках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Технические – оценка </a:t>
            </a:r>
            <a:r>
              <a:rPr lang="en-US" sz="1700" dirty="0">
                <a:solidFill>
                  <a:srgbClr val="168DE2"/>
                </a:solidFill>
              </a:rPr>
              <a:t>precision/recall </a:t>
            </a:r>
            <a:r>
              <a:rPr lang="ru-RU" sz="1700" dirty="0">
                <a:solidFill>
                  <a:srgbClr val="168DE2"/>
                </a:solidFill>
              </a:rPr>
              <a:t>на семплах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Продуктовые – число регулярных </a:t>
            </a:r>
            <a:r>
              <a:rPr lang="ru-RU" sz="1700" dirty="0" err="1">
                <a:solidFill>
                  <a:srgbClr val="168DE2"/>
                </a:solidFill>
              </a:rPr>
              <a:t>детектов</a:t>
            </a:r>
            <a:r>
              <a:rPr lang="ru-RU" sz="1700" dirty="0">
                <a:solidFill>
                  <a:srgbClr val="168DE2"/>
                </a:solidFill>
              </a:rPr>
              <a:t>, число </a:t>
            </a:r>
            <a:r>
              <a:rPr lang="ru-RU" sz="1700" dirty="0" err="1">
                <a:solidFill>
                  <a:srgbClr val="168DE2"/>
                </a:solidFill>
              </a:rPr>
              <a:t>фолзов</a:t>
            </a:r>
            <a:r>
              <a:rPr lang="ru-RU" sz="1700" dirty="0">
                <a:solidFill>
                  <a:srgbClr val="168DE2"/>
                </a:solidFill>
              </a:rPr>
              <a:t>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4196263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try</a:t>
            </a:r>
            <a:br>
              <a:rPr lang="ru-RU" dirty="0"/>
            </a:br>
            <a:r>
              <a:rPr lang="en-US" dirty="0"/>
              <a:t>https://</a:t>
            </a:r>
            <a:r>
              <a:rPr lang="en-US" dirty="0" err="1"/>
              <a:t>new.mail.ru</a:t>
            </a:r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34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BE5DE-FEFB-004B-8F4F-46618F0A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Mining: </a:t>
            </a:r>
            <a:r>
              <a:rPr lang="ru-RU" dirty="0"/>
              <a:t>вспомним</a:t>
            </a:r>
          </a:p>
        </p:txBody>
      </p:sp>
      <p:pic>
        <p:nvPicPr>
          <p:cNvPr id="5" name="Диаграмма 4">
            <a:extLst>
              <a:ext uri="{FF2B5EF4-FFF2-40B4-BE49-F238E27FC236}">
                <a16:creationId xmlns:a16="http://schemas.microsoft.com/office/drawing/2014/main" id="{A4AA9F8D-7446-AE4F-91D2-64641FACA4FA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387034" y="1067318"/>
            <a:ext cx="3226058" cy="323215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F9D89D1-9875-D14A-89E5-0855AA300C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07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BE5DE-FEFB-004B-8F4F-46618F0A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Mining: </a:t>
            </a:r>
            <a:r>
              <a:rPr lang="ru-RU" dirty="0"/>
              <a:t>вспомним</a:t>
            </a:r>
          </a:p>
        </p:txBody>
      </p:sp>
      <p:pic>
        <p:nvPicPr>
          <p:cNvPr id="5" name="Диаграмма 4">
            <a:extLst>
              <a:ext uri="{FF2B5EF4-FFF2-40B4-BE49-F238E27FC236}">
                <a16:creationId xmlns:a16="http://schemas.microsoft.com/office/drawing/2014/main" id="{A4AA9F8D-7446-AE4F-91D2-64641FACA4FA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387034" y="1067318"/>
            <a:ext cx="3226058" cy="323215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F9D89D1-9875-D14A-89E5-0855AA300C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78662-F8F4-6743-AD44-39B058CE9B5B}"/>
              </a:ext>
            </a:extLst>
          </p:cNvPr>
          <p:cNvSpPr txBox="1"/>
          <p:nvPr/>
        </p:nvSpPr>
        <p:spPr>
          <a:xfrm>
            <a:off x="4924464" y="1713897"/>
            <a:ext cx="3844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Бизнес формулировка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Проверка гипотез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Сбор данных для обучения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Модель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Оценка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Вывод в бой</a:t>
            </a:r>
          </a:p>
        </p:txBody>
      </p:sp>
    </p:spTree>
    <p:extLst>
      <p:ext uri="{BB962C8B-B14F-4D97-AF65-F5344CB8AC3E}">
        <p14:creationId xmlns:p14="http://schemas.microsoft.com/office/powerpoint/2010/main" val="204938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BE5DE-FEFB-004B-8F4F-46618F0A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Mining: </a:t>
            </a:r>
            <a:r>
              <a:rPr lang="ru-RU" dirty="0"/>
              <a:t>вспомним</a:t>
            </a:r>
          </a:p>
        </p:txBody>
      </p:sp>
      <p:pic>
        <p:nvPicPr>
          <p:cNvPr id="5" name="Диаграмма 4">
            <a:extLst>
              <a:ext uri="{FF2B5EF4-FFF2-40B4-BE49-F238E27FC236}">
                <a16:creationId xmlns:a16="http://schemas.microsoft.com/office/drawing/2014/main" id="{A4AA9F8D-7446-AE4F-91D2-64641FACA4FA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387034" y="1067318"/>
            <a:ext cx="3226058" cy="323215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F9D89D1-9875-D14A-89E5-0855AA300C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78662-F8F4-6743-AD44-39B058CE9B5B}"/>
              </a:ext>
            </a:extLst>
          </p:cNvPr>
          <p:cNvSpPr txBox="1"/>
          <p:nvPr/>
        </p:nvSpPr>
        <p:spPr>
          <a:xfrm>
            <a:off x="4924464" y="1713897"/>
            <a:ext cx="3844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Бизнес формулировка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Проверка гипотез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Сбор данных для обучения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Модель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Оценка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Вывод в бой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F6A31F"/>
              </a:solidFill>
            </a:endParaRPr>
          </a:p>
          <a:p>
            <a:r>
              <a:rPr lang="ru-RU" sz="2000" dirty="0">
                <a:solidFill>
                  <a:srgbClr val="F6A31F"/>
                </a:solidFill>
              </a:rPr>
              <a:t>+  Поддержка</a:t>
            </a:r>
            <a:endParaRPr lang="en-US" sz="2000" dirty="0">
              <a:solidFill>
                <a:srgbClr val="F6A31F"/>
              </a:solidFill>
            </a:endParaRPr>
          </a:p>
          <a:p>
            <a:endParaRPr lang="ru-RU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45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</a:t>
            </a:r>
            <a:r>
              <a:rPr lang="en-US" dirty="0" err="1"/>
              <a:t>SmartReply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7FCE6F1-13CA-0B49-B1FE-74E8ACD09F52}"/>
              </a:ext>
            </a:extLst>
          </p:cNvPr>
          <p:cNvGrpSpPr/>
          <p:nvPr/>
        </p:nvGrpSpPr>
        <p:grpSpPr>
          <a:xfrm>
            <a:off x="2992669" y="1068681"/>
            <a:ext cx="2852433" cy="3867249"/>
            <a:chOff x="5118213" y="991520"/>
            <a:chExt cx="2852433" cy="3867249"/>
          </a:xfrm>
        </p:grpSpPr>
        <p:pic>
          <p:nvPicPr>
            <p:cNvPr id="6" name="Изображение 10" descr="phone_pic.png">
              <a:extLst>
                <a:ext uri="{FF2B5EF4-FFF2-40B4-BE49-F238E27FC236}">
                  <a16:creationId xmlns:a16="http://schemas.microsoft.com/office/drawing/2014/main" id="{E2C4E372-FD95-CB47-A16F-9168CF8B6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43"/>
            <a:stretch/>
          </p:blipFill>
          <p:spPr>
            <a:xfrm>
              <a:off x="5118213" y="991520"/>
              <a:ext cx="2852433" cy="3867248"/>
            </a:xfrm>
            <a:prstGeom prst="rect">
              <a:avLst/>
            </a:prstGeom>
          </p:spPr>
        </p:pic>
        <p:pic>
          <p:nvPicPr>
            <p:cNvPr id="7" name="Изображение 4" descr="IMG_3223-19-04-18-21-15.PNG">
              <a:extLst>
                <a:ext uri="{FF2B5EF4-FFF2-40B4-BE49-F238E27FC236}">
                  <a16:creationId xmlns:a16="http://schemas.microsoft.com/office/drawing/2014/main" id="{F00BCAC7-297C-0544-BD3C-2931CA399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198"/>
            <a:stretch/>
          </p:blipFill>
          <p:spPr>
            <a:xfrm>
              <a:off x="5362587" y="1871866"/>
              <a:ext cx="2408803" cy="2043842"/>
            </a:xfrm>
            <a:prstGeom prst="rect">
              <a:avLst/>
            </a:prstGeom>
          </p:spPr>
        </p:pic>
        <p:pic>
          <p:nvPicPr>
            <p:cNvPr id="8" name="Изображение 5" descr="polite_answer.png">
              <a:extLst>
                <a:ext uri="{FF2B5EF4-FFF2-40B4-BE49-F238E27FC236}">
                  <a16:creationId xmlns:a16="http://schemas.microsoft.com/office/drawing/2014/main" id="{5FAC17CB-D44F-FC4F-8CC6-EA6967DD4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91"/>
            <a:stretch/>
          </p:blipFill>
          <p:spPr>
            <a:xfrm>
              <a:off x="5361212" y="3909095"/>
              <a:ext cx="2403563" cy="949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397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</a:t>
            </a:r>
            <a:r>
              <a:rPr lang="en-US" dirty="0" err="1"/>
              <a:t>SmartReply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Жизнь пользователей удобней – помогаем с простыми ответами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Пользователь тратит меньше времени на ответ в </a:t>
            </a:r>
            <a:r>
              <a:rPr lang="en-US" sz="1700" dirty="0">
                <a:solidFill>
                  <a:srgbClr val="168DE2"/>
                </a:solidFill>
              </a:rPr>
              <a:t>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 err="1">
                <a:solidFill>
                  <a:srgbClr val="168DE2"/>
                </a:solidFill>
              </a:rPr>
              <a:t>Репутационно</a:t>
            </a:r>
            <a:r>
              <a:rPr lang="ru-RU" sz="1700" dirty="0">
                <a:solidFill>
                  <a:srgbClr val="168DE2"/>
                </a:solidFill>
              </a:rPr>
              <a:t> – решение должно быть </a:t>
            </a:r>
            <a:r>
              <a:rPr lang="en-US" sz="1700" dirty="0">
                <a:solidFill>
                  <a:srgbClr val="168DE2"/>
                </a:solidFill>
              </a:rPr>
              <a:t>AI first</a:t>
            </a:r>
            <a:endParaRPr lang="ru-RU" sz="1700" dirty="0">
              <a:solidFill>
                <a:srgbClr val="168DE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168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1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</a:t>
            </a:r>
            <a:r>
              <a:rPr lang="en-US" dirty="0" err="1"/>
              <a:t>SmartReply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Жизнь пользователей удобней – помогаем с простыми ответами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Пользователь тратит меньше времени на ответ в </a:t>
            </a:r>
            <a:r>
              <a:rPr lang="en-US" sz="1700" dirty="0">
                <a:solidFill>
                  <a:srgbClr val="168DE2"/>
                </a:solidFill>
              </a:rPr>
              <a:t>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 err="1">
                <a:solidFill>
                  <a:srgbClr val="168DE2"/>
                </a:solidFill>
              </a:rPr>
              <a:t>Репутационно</a:t>
            </a:r>
            <a:r>
              <a:rPr lang="ru-RU" sz="1700" dirty="0">
                <a:solidFill>
                  <a:srgbClr val="168DE2"/>
                </a:solidFill>
              </a:rPr>
              <a:t> – решение должно быть </a:t>
            </a:r>
            <a:r>
              <a:rPr lang="en-US" sz="1700" dirty="0">
                <a:solidFill>
                  <a:srgbClr val="168DE2"/>
                </a:solidFill>
              </a:rPr>
              <a:t>AI first</a:t>
            </a:r>
            <a:r>
              <a:rPr lang="ru-RU" sz="1700" dirty="0">
                <a:solidFill>
                  <a:srgbClr val="168DE2"/>
                </a:solidFill>
              </a:rPr>
              <a:t> </a:t>
            </a:r>
            <a:endParaRPr lang="en-US" sz="1700" dirty="0">
              <a:solidFill>
                <a:srgbClr val="168DE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Большинство ответов в </a:t>
            </a:r>
            <a:r>
              <a:rPr lang="en-US" sz="1700" dirty="0">
                <a:solidFill>
                  <a:srgbClr val="168DE2"/>
                </a:solidFill>
              </a:rPr>
              <a:t>mobile</a:t>
            </a:r>
            <a:r>
              <a:rPr lang="ru-RU" sz="1700" dirty="0">
                <a:solidFill>
                  <a:srgbClr val="168DE2"/>
                </a:solidFill>
              </a:rPr>
              <a:t> </a:t>
            </a:r>
            <a:r>
              <a:rPr lang="en-US" sz="1700" dirty="0">
                <a:solidFill>
                  <a:srgbClr val="168DE2"/>
                </a:solidFill>
              </a:rPr>
              <a:t>– </a:t>
            </a:r>
            <a:r>
              <a:rPr lang="ru-RU" sz="1700" dirty="0">
                <a:solidFill>
                  <a:srgbClr val="168DE2"/>
                </a:solidFill>
              </a:rPr>
              <a:t>короткие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Большинство ответов в </a:t>
            </a:r>
            <a:r>
              <a:rPr lang="en-US" sz="1700" dirty="0">
                <a:solidFill>
                  <a:srgbClr val="168DE2"/>
                </a:solidFill>
              </a:rPr>
              <a:t>mobile – </a:t>
            </a:r>
            <a:r>
              <a:rPr lang="ru-RU" sz="1700" dirty="0">
                <a:solidFill>
                  <a:srgbClr val="168DE2"/>
                </a:solidFill>
              </a:rPr>
              <a:t>из </a:t>
            </a:r>
            <a:r>
              <a:rPr lang="en-US" sz="1700" dirty="0">
                <a:solidFill>
                  <a:srgbClr val="168DE2"/>
                </a:solidFill>
              </a:rPr>
              <a:t>golden set</a:t>
            </a:r>
            <a:endParaRPr lang="ru-RU" sz="1700" dirty="0">
              <a:solidFill>
                <a:srgbClr val="168DE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168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696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Почта: </a:t>
            </a:r>
            <a:r>
              <a:rPr lang="en-US" dirty="0" err="1"/>
              <a:t>SmartReply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1373-5AA8-5447-8C30-2722A77534A5}"/>
              </a:ext>
            </a:extLst>
          </p:cNvPr>
          <p:cNvSpPr txBox="1"/>
          <p:nvPr/>
        </p:nvSpPr>
        <p:spPr>
          <a:xfrm>
            <a:off x="1244906" y="202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9CEB30-CDA7-7947-96BB-5CCBD65EFF9A}"/>
              </a:ext>
            </a:extLst>
          </p:cNvPr>
          <p:cNvSpPr/>
          <p:nvPr/>
        </p:nvSpPr>
        <p:spPr>
          <a:xfrm>
            <a:off x="808428" y="913858"/>
            <a:ext cx="7849518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Бизнес формулировка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Жизнь пользователей удобней – помогаем с простыми ответами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Пользователь тратит меньше времени на ответ в </a:t>
            </a:r>
            <a:r>
              <a:rPr lang="en-US" sz="1700" dirty="0">
                <a:solidFill>
                  <a:srgbClr val="168DE2"/>
                </a:solidFill>
              </a:rPr>
              <a:t>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 err="1">
                <a:solidFill>
                  <a:srgbClr val="168DE2"/>
                </a:solidFill>
              </a:rPr>
              <a:t>Репутационно</a:t>
            </a:r>
            <a:r>
              <a:rPr lang="ru-RU" sz="1700" dirty="0">
                <a:solidFill>
                  <a:srgbClr val="168DE2"/>
                </a:solidFill>
              </a:rPr>
              <a:t> – решение должно быть </a:t>
            </a:r>
            <a:r>
              <a:rPr lang="en-US" sz="1700" dirty="0">
                <a:solidFill>
                  <a:srgbClr val="168DE2"/>
                </a:solidFill>
              </a:rPr>
              <a:t>AI first</a:t>
            </a:r>
            <a:r>
              <a:rPr lang="ru-RU" sz="1700" dirty="0">
                <a:solidFill>
                  <a:srgbClr val="168DE2"/>
                </a:solidFill>
              </a:rPr>
              <a:t> </a:t>
            </a:r>
            <a:endParaRPr lang="en-US" sz="1700" dirty="0">
              <a:solidFill>
                <a:srgbClr val="168DE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Проверка гипотез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Большинство ответов в </a:t>
            </a:r>
            <a:r>
              <a:rPr lang="en-US" sz="1700" dirty="0">
                <a:solidFill>
                  <a:srgbClr val="168DE2"/>
                </a:solidFill>
              </a:rPr>
              <a:t>mobile</a:t>
            </a:r>
            <a:r>
              <a:rPr lang="ru-RU" sz="1700" dirty="0">
                <a:solidFill>
                  <a:srgbClr val="168DE2"/>
                </a:solidFill>
              </a:rPr>
              <a:t> </a:t>
            </a:r>
            <a:r>
              <a:rPr lang="en-US" sz="1700" dirty="0">
                <a:solidFill>
                  <a:srgbClr val="168DE2"/>
                </a:solidFill>
              </a:rPr>
              <a:t>– </a:t>
            </a:r>
            <a:r>
              <a:rPr lang="ru-RU" sz="1700" dirty="0">
                <a:solidFill>
                  <a:srgbClr val="168DE2"/>
                </a:solidFill>
              </a:rPr>
              <a:t>короткие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Большинство ответов в </a:t>
            </a:r>
            <a:r>
              <a:rPr lang="en-US" sz="1700" dirty="0">
                <a:solidFill>
                  <a:srgbClr val="168DE2"/>
                </a:solidFill>
              </a:rPr>
              <a:t>mobile – </a:t>
            </a:r>
            <a:r>
              <a:rPr lang="ru-RU" sz="1700" dirty="0">
                <a:solidFill>
                  <a:srgbClr val="168DE2"/>
                </a:solidFill>
              </a:rPr>
              <a:t>из </a:t>
            </a:r>
            <a:r>
              <a:rPr lang="en-US" sz="1700" dirty="0">
                <a:solidFill>
                  <a:srgbClr val="168DE2"/>
                </a:solidFill>
              </a:rPr>
              <a:t>golden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F6A31F"/>
                </a:solidFill>
              </a:rPr>
              <a:t>Сбор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Выделяем большой корпус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168DE2"/>
                </a:solidFill>
              </a:rPr>
              <a:t>Прочищаем от шлака, цензурируем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168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70224"/>
      </p:ext>
    </p:extLst>
  </p:cSld>
  <p:clrMapOvr>
    <a:masterClrMapping/>
  </p:clrMapOvr>
</p:sld>
</file>

<file path=ppt/theme/theme1.xml><?xml version="1.0" encoding="utf-8"?>
<a:theme xmlns:a="http://schemas.openxmlformats.org/drawingml/2006/main" name="Mail.Ru Group">
  <a:themeElements>
    <a:clrScheme name="MailRuGroup">
      <a:dk1>
        <a:srgbClr val="50524F"/>
      </a:dk1>
      <a:lt1>
        <a:sysClr val="window" lastClr="FFFFFF"/>
      </a:lt1>
      <a:dk2>
        <a:srgbClr val="1777DB"/>
      </a:dk2>
      <a:lt2>
        <a:srgbClr val="FFFFFF"/>
      </a:lt2>
      <a:accent1>
        <a:srgbClr val="1777DB"/>
      </a:accent1>
      <a:accent2>
        <a:srgbClr val="FD9826"/>
      </a:accent2>
      <a:accent3>
        <a:srgbClr val="838E3D"/>
      </a:accent3>
      <a:accent4>
        <a:srgbClr val="4294B7"/>
      </a:accent4>
      <a:accent5>
        <a:srgbClr val="57397E"/>
      </a:accent5>
      <a:accent6>
        <a:srgbClr val="A6364F"/>
      </a:accent6>
      <a:hlink>
        <a:srgbClr val="FFFFFF"/>
      </a:hlink>
      <a:folHlink>
        <a:srgbClr val="FFFFF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2806</TotalTime>
  <Words>813</Words>
  <Application>Microsoft Macintosh PowerPoint</Application>
  <PresentationFormat>Экран (16:9)</PresentationFormat>
  <Paragraphs>194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0" baseType="lpstr">
      <vt:lpstr>Arial</vt:lpstr>
      <vt:lpstr>Mail.Ru Group</vt:lpstr>
      <vt:lpstr>Почта Mail.Ru: ML hands on</vt:lpstr>
      <vt:lpstr>Data Mining: hands on</vt:lpstr>
      <vt:lpstr>Data Mining: вспомним</vt:lpstr>
      <vt:lpstr>Data Mining: вспомним</vt:lpstr>
      <vt:lpstr>Data Mining: вспомним</vt:lpstr>
      <vt:lpstr>Почта: SmartReply</vt:lpstr>
      <vt:lpstr>Почта: SmartReply</vt:lpstr>
      <vt:lpstr>Почта: SmartReply</vt:lpstr>
      <vt:lpstr>Почта: SmartReply</vt:lpstr>
      <vt:lpstr>Почта: SmartReply</vt:lpstr>
      <vt:lpstr>Почта: SmartReply</vt:lpstr>
      <vt:lpstr>Антиспам: Marshal</vt:lpstr>
      <vt:lpstr>Антиспам: Marshal</vt:lpstr>
      <vt:lpstr>Антиспам: Marshal</vt:lpstr>
      <vt:lpstr>Антиспам: Marshal</vt:lpstr>
      <vt:lpstr>Антиспам: Marshal</vt:lpstr>
      <vt:lpstr>Антиспам: Marshal</vt:lpstr>
      <vt:lpstr>Антиспам: Marshal</vt:lpstr>
      <vt:lpstr>Почта: категоризация</vt:lpstr>
      <vt:lpstr>Почта: категоризация</vt:lpstr>
      <vt:lpstr>Почта: категоризация</vt:lpstr>
      <vt:lpstr>Почта: категоризация</vt:lpstr>
      <vt:lpstr>Почта: категоризация</vt:lpstr>
      <vt:lpstr>Почта: категоризация</vt:lpstr>
      <vt:lpstr>Почта: категоризация</vt:lpstr>
      <vt:lpstr>Почта: категоризация</vt:lpstr>
      <vt:lpstr>Почта: категоризация</vt:lpstr>
      <vt:lpstr>Give it a try https://new.mail.ru/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Пользователь Microsoft Office</cp:lastModifiedBy>
  <cp:revision>119</cp:revision>
  <dcterms:created xsi:type="dcterms:W3CDTF">2010-04-12T23:12:02Z</dcterms:created>
  <dcterms:modified xsi:type="dcterms:W3CDTF">2019-03-03T16:31:34Z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